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0" r:id="rId5"/>
    <p:sldId id="264" r:id="rId6"/>
    <p:sldId id="259" r:id="rId7"/>
    <p:sldId id="267" r:id="rId8"/>
    <p:sldId id="258" r:id="rId9"/>
    <p:sldId id="266" r:id="rId10"/>
    <p:sldId id="262" r:id="rId11"/>
    <p:sldId id="269" r:id="rId12"/>
    <p:sldId id="26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69B3"/>
    <a:srgbClr val="0165AE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047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264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7257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3187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6749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2896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365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4908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616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4389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4108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9B7F0-7271-4D47-BF2F-38023D34429B}" type="datetimeFigureOut">
              <a:rPr lang="ru-RU" smtClean="0"/>
              <a:t>18.06.2021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0CCB4-078D-4790-AD08-AA3F5CF4A4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345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37166" y="1532709"/>
            <a:ext cx="6897188" cy="2346007"/>
          </a:xfrm>
        </p:spPr>
        <p:txBody>
          <a:bodyPr>
            <a:normAutofit/>
          </a:bodyPr>
          <a:lstStyle/>
          <a:p>
            <a:r>
              <a:rPr lang="en-US" sz="8000" b="1" dirty="0" smtClean="0">
                <a:solidFill>
                  <a:srgbClr val="0165AE"/>
                </a:solidFill>
                <a:latin typeface="+mn-lt"/>
              </a:rPr>
              <a:t>MGNGS </a:t>
            </a:r>
            <a:r>
              <a:rPr lang="en-US" sz="8000" b="1" dirty="0" smtClean="0">
                <a:solidFill>
                  <a:srgbClr val="0165AE"/>
                </a:solidFill>
                <a:latin typeface="+mn-lt"/>
              </a:rPr>
              <a:t>School’</a:t>
            </a:r>
            <a:r>
              <a:rPr lang="ru-RU" sz="8000" b="1" dirty="0" smtClean="0">
                <a:solidFill>
                  <a:srgbClr val="0165AE"/>
                </a:solidFill>
                <a:latin typeface="+mn-lt"/>
              </a:rPr>
              <a:t>21</a:t>
            </a:r>
            <a:endParaRPr lang="ru-RU" sz="8000" b="1" dirty="0">
              <a:solidFill>
                <a:srgbClr val="0165AE"/>
              </a:solidFill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63337" y="433355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ru-RU" sz="3600" dirty="0">
                <a:cs typeface="Times New Roman" panose="02020603050405020304" pitchFamily="18" charset="0"/>
              </a:rPr>
              <a:t>Мастер-класс по анализу экзомов пациентов с </a:t>
            </a:r>
            <a:r>
              <a:rPr lang="ru-RU" sz="3600" dirty="0" smtClean="0">
                <a:cs typeface="Times New Roman" panose="02020603050405020304" pitchFamily="18" charset="0"/>
              </a:rPr>
              <a:t>нарушением интеллектуального развития </a:t>
            </a:r>
            <a:endParaRPr lang="en-US" sz="3600" dirty="0" smtClean="0">
              <a:cs typeface="Times New Roman" panose="02020603050405020304" pitchFamily="18" charset="0"/>
            </a:endParaRPr>
          </a:p>
          <a:p>
            <a:pPr algn="r"/>
            <a:r>
              <a:rPr lang="en-US" sz="3600" dirty="0" smtClean="0">
                <a:solidFill>
                  <a:srgbClr val="0169B3"/>
                </a:solidFill>
                <a:cs typeface="Times New Roman" panose="02020603050405020304" pitchFamily="18" charset="0"/>
              </a:rPr>
              <a:t>IDLM</a:t>
            </a:r>
            <a:endParaRPr lang="ru-RU" sz="3600" dirty="0">
              <a:solidFill>
                <a:srgbClr val="0169B3"/>
              </a:solidFill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266" y="1208314"/>
            <a:ext cx="3762375" cy="24669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3841" y="6313715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cs typeface="Times New Roman" panose="02020603050405020304" pitchFamily="18" charset="0"/>
              </a:rPr>
              <a:t>25</a:t>
            </a:r>
            <a:r>
              <a:rPr lang="ru-RU" dirty="0" smtClean="0">
                <a:cs typeface="Times New Roman" panose="02020603050405020304" pitchFamily="18" charset="0"/>
              </a:rPr>
              <a:t>.</a:t>
            </a:r>
            <a:r>
              <a:rPr lang="en-US" dirty="0" smtClean="0">
                <a:cs typeface="Times New Roman" panose="02020603050405020304" pitchFamily="18" charset="0"/>
              </a:rPr>
              <a:t>06</a:t>
            </a:r>
            <a:r>
              <a:rPr lang="ru-RU" dirty="0" smtClean="0">
                <a:cs typeface="Times New Roman" panose="02020603050405020304" pitchFamily="18" charset="0"/>
              </a:rPr>
              <a:t>.20</a:t>
            </a:r>
            <a:r>
              <a:rPr lang="en-US" dirty="0" smtClean="0">
                <a:cs typeface="Times New Roman" panose="02020603050405020304" pitchFamily="18" charset="0"/>
              </a:rPr>
              <a:t>21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145486" y="6313715"/>
            <a:ext cx="174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cs typeface="Times New Roman" panose="02020603050405020304" pitchFamily="18" charset="0"/>
              </a:rPr>
              <a:t>Ольга Левченко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5" name="AutoShape 2" descr="blob:https://web.whatsapp.com/0415283e-62de-447b-b63f-81ab5945c6e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688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38702"/>
            <a:ext cx="10515600" cy="656945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Пациент </a:t>
            </a:r>
            <a:r>
              <a:rPr lang="en-US" dirty="0" smtClean="0"/>
              <a:t>5</a:t>
            </a:r>
            <a:r>
              <a:rPr lang="ru-RU" dirty="0" smtClean="0"/>
              <a:t> </a:t>
            </a:r>
            <a:r>
              <a:rPr lang="ru-RU" dirty="0" smtClean="0"/>
              <a:t>(</a:t>
            </a:r>
            <a:r>
              <a:rPr lang="en-US" dirty="0" smtClean="0"/>
              <a:t>K)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795647"/>
            <a:ext cx="10515600" cy="57128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600" dirty="0" smtClean="0"/>
              <a:t>На приеме мама с ребёнком 1 года 3 месяцев с жалобами на задержку в развитии.</a:t>
            </a:r>
          </a:p>
          <a:p>
            <a:endParaRPr lang="ru-RU" sz="1600" dirty="0" smtClean="0"/>
          </a:p>
          <a:p>
            <a:pPr marL="0" indent="0">
              <a:buNone/>
            </a:pPr>
            <a:r>
              <a:rPr lang="ru-RU" sz="1600" b="1" dirty="0" smtClean="0"/>
              <a:t>Анамнез:</a:t>
            </a:r>
            <a:r>
              <a:rPr lang="ru-RU" sz="1600" dirty="0" smtClean="0"/>
              <a:t> ребёнок от 1-й беременности, протекавшей без особенностей. Роды на 40-41 неделе, самостоятельные. Вес при рождении 3240 г, длина- 51 см. ОША - 8/9 б. С рождения отмечалась мышечная гипотония. Раннее моторное развитие: голову держит- с 5 </a:t>
            </a:r>
            <a:r>
              <a:rPr lang="ru-RU" sz="1600" dirty="0" err="1" smtClean="0"/>
              <a:t>мес</a:t>
            </a:r>
            <a:r>
              <a:rPr lang="ru-RU" sz="1600" dirty="0" smtClean="0"/>
              <a:t>, переворачивается с 6 мес. </a:t>
            </a:r>
            <a:r>
              <a:rPr lang="ru-RU" sz="1600" dirty="0" err="1" smtClean="0"/>
              <a:t>Психо</a:t>
            </a:r>
            <a:r>
              <a:rPr lang="ru-RU" sz="1600" dirty="0" smtClean="0"/>
              <a:t>-речевое развитие: </a:t>
            </a:r>
            <a:r>
              <a:rPr lang="ru-RU" sz="1600" dirty="0" err="1" smtClean="0"/>
              <a:t>гуление</a:t>
            </a:r>
            <a:r>
              <a:rPr lang="ru-RU" sz="1600" dirty="0" smtClean="0"/>
              <a:t> появилось с 4-х мес. С 11 месяцев родители стали отмечать нарушение поведения. Навыки самообслуживания не сформированы. </a:t>
            </a:r>
          </a:p>
          <a:p>
            <a:pPr marL="0" indent="0">
              <a:buNone/>
            </a:pPr>
            <a:r>
              <a:rPr lang="ru-RU" sz="1600" b="1" dirty="0" smtClean="0"/>
              <a:t>Наследственный анамнез </a:t>
            </a:r>
            <a:r>
              <a:rPr lang="ru-RU" sz="1600" dirty="0" smtClean="0"/>
              <a:t>не отягощён. </a:t>
            </a:r>
          </a:p>
          <a:p>
            <a:pPr marL="0" indent="0">
              <a:buNone/>
            </a:pPr>
            <a:r>
              <a:rPr lang="ru-RU" sz="1600" b="1" dirty="0" smtClean="0"/>
              <a:t>Ранее проведённые исследования: </a:t>
            </a:r>
            <a:r>
              <a:rPr lang="ru-RU" sz="1600" dirty="0" smtClean="0"/>
              <a:t>ЭЭГ - стадии сна определяется, физиологические паттерны сна присутствуют, асимметричны. Отмечаются умеренные изменения биоэлектрической активности головного мозга регуляторного характера. Четких локальных изменений, и типичной сформированной эпилептиформной активности не выявлено; УЗИ внутренних органов и ЩЖ - норма; биохимический анализ крови - однократное повышение КФК до 334 МЕД/л; офтальмолог - </a:t>
            </a:r>
            <a:r>
              <a:rPr lang="ru-RU" sz="1600" dirty="0" err="1" smtClean="0"/>
              <a:t>ангиопатия</a:t>
            </a:r>
            <a:r>
              <a:rPr lang="ru-RU" sz="1600" dirty="0" smtClean="0"/>
              <a:t> сетчатки по доисторическому типу; </a:t>
            </a:r>
          </a:p>
          <a:p>
            <a:endParaRPr lang="ru-RU" sz="1600" dirty="0" smtClean="0"/>
          </a:p>
          <a:p>
            <a:pPr marL="0" indent="0">
              <a:buNone/>
            </a:pPr>
            <a:r>
              <a:rPr lang="ru-RU" sz="1600" b="1" dirty="0" smtClean="0"/>
              <a:t>Осмотр</a:t>
            </a:r>
            <a:r>
              <a:rPr lang="ru-RU" sz="1600" dirty="0" smtClean="0"/>
              <a:t> рост - 75 </a:t>
            </a:r>
            <a:r>
              <a:rPr lang="ru-RU" sz="1600" dirty="0"/>
              <a:t>см (10-25ц),, </a:t>
            </a:r>
            <a:r>
              <a:rPr lang="ru-RU" sz="1600" dirty="0" smtClean="0"/>
              <a:t>вес - 8 </a:t>
            </a:r>
            <a:r>
              <a:rPr lang="ru-RU" sz="1600" dirty="0" smtClean="0"/>
              <a:t>кг</a:t>
            </a:r>
            <a:r>
              <a:rPr lang="en-US" sz="1600" dirty="0" smtClean="0"/>
              <a:t> (</a:t>
            </a:r>
            <a:r>
              <a:rPr lang="ru-RU" sz="1600" dirty="0" smtClean="0"/>
              <a:t>3ц), </a:t>
            </a:r>
            <a:r>
              <a:rPr lang="ru-RU" sz="1600" dirty="0" smtClean="0"/>
              <a:t>ОГ - 42 </a:t>
            </a:r>
            <a:r>
              <a:rPr lang="ru-RU" sz="1600" dirty="0" smtClean="0"/>
              <a:t>см (3ц). </a:t>
            </a:r>
            <a:r>
              <a:rPr lang="ru-RU" sz="1600" dirty="0" smtClean="0"/>
              <a:t>Диффузная мышечная гипотония, рефлексы в норме, клиновидный рост волос на лбу, запавшее переносье, длинный фильтр, верхняя губа в виде лука амура, широкие промежутки между зубами, воронкообразная деформация грудной клетки, </a:t>
            </a:r>
            <a:r>
              <a:rPr lang="ru-RU" sz="1600" dirty="0" err="1" smtClean="0"/>
              <a:t>гипертелоризм</a:t>
            </a:r>
            <a:r>
              <a:rPr lang="ru-RU" sz="1600" dirty="0" smtClean="0"/>
              <a:t> сосков. Стереотипные взмахи руками, пошатывание в положении стоя на прямых ногах с поддержкой. </a:t>
            </a:r>
          </a:p>
          <a:p>
            <a:pPr marL="0" indent="0">
              <a:buNone/>
            </a:pPr>
            <a:r>
              <a:rPr lang="ru-RU" sz="1600" dirty="0" smtClean="0"/>
              <a:t>В моче </a:t>
            </a:r>
            <a:r>
              <a:rPr lang="ru-RU" sz="1600" dirty="0"/>
              <a:t>пациента концентрация органических кислот в пределах нормы. Кариотип – 46, ХХ (нормальный женский). Не выявлено молекулярно-генетических изменений, характерных для синдрома </a:t>
            </a:r>
            <a:r>
              <a:rPr lang="ru-RU" sz="1600" dirty="0" smtClean="0"/>
              <a:t>Прадера-Вилли/</a:t>
            </a:r>
            <a:r>
              <a:rPr lang="ru-RU" sz="1600" dirty="0" err="1" smtClean="0"/>
              <a:t>Ангельмана</a:t>
            </a:r>
            <a:r>
              <a:rPr lang="ru-RU" sz="1600" dirty="0" smtClean="0"/>
              <a:t>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3216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19-02-04 at 16.12.3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4000" y="131246"/>
            <a:ext cx="3305175" cy="6007617"/>
          </a:xfrm>
        </p:spPr>
      </p:pic>
    </p:spTree>
    <p:extLst>
      <p:ext uri="{BB962C8B-B14F-4D97-AF65-F5344CB8AC3E}">
        <p14:creationId xmlns:p14="http://schemas.microsoft.com/office/powerpoint/2010/main" val="4237555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Ответ</a:t>
            </a:r>
            <a:r>
              <a:rPr lang="ru-RU" dirty="0" smtClean="0"/>
              <a:t>: </a:t>
            </a:r>
            <a:r>
              <a:rPr lang="en-US" dirty="0" smtClean="0"/>
              <a:t>KARS1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4055" y="828675"/>
            <a:ext cx="65627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86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949"/>
          </a:xfrm>
        </p:spPr>
        <p:txBody>
          <a:bodyPr/>
          <a:lstStyle/>
          <a:p>
            <a:r>
              <a:rPr lang="ru-RU" dirty="0" smtClean="0"/>
              <a:t>Пациент 1 (</a:t>
            </a:r>
            <a:r>
              <a:rPr lang="en-US" dirty="0" smtClean="0"/>
              <a:t>D</a:t>
            </a:r>
            <a:r>
              <a:rPr lang="ru-RU" dirty="0" smtClean="0"/>
              <a:t>470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193074"/>
            <a:ext cx="10515600" cy="5521235"/>
          </a:xfrm>
        </p:spPr>
        <p:txBody>
          <a:bodyPr>
            <a:normAutofit fontScale="62500" lnSpcReduction="20000"/>
          </a:bodyPr>
          <a:lstStyle/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Девочка, 3 года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Родилась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 2 беременности, ФПН, ХВУГП, 2 родов путем кесарева сечения (рубец на матке), вес 3500 г, длина 53 см, по Апгар6/8 баллов, выписана на 7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сут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жизни. ПМР –голову держит с 1 мес., сидит с 5,5 мес., ползает с 7-8 мес., ходит с 1 г. 4 мес., походка неуклюжая, часто падает, при ходьбе –помахивания руками. Речь –лепет с 1 года, звуки, слово «мама» осознанно после 2-х лет. Стереотипные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звукоподобные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движения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ртом. Плохо развита мелкая моторика.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Кариотип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–46, ХХ.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МРТ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головного мозга от 16.06.2017 г. –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МР-картина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полярной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кортикальной атрофии левой височной доли.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ЭЭГ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 7.06.2017 г. –пароксизмальной активности не выявлено.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Психиатр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 20.09.2017 г. -Выраженная задержка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психоречевого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развития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резидуально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-органического генеза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Невролог-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эпилептологот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2.12.2017 г. –Клинических 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ЭЭГ-данных за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наличие эпилепсии нет. Расстройство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аутистического спектра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Диф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диагноз с «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ретта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»-подобным заболеванием.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Наследственность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не отягощена.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Фенотип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Плоский затылок. Окружность головы 46 см (тенденция к микроцефалии).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Гипотелоризм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Без особых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дисморфичных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черт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Плоско-вальгусные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стопы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Диагноз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Синдромальная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форма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ЗПРР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896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Ответ:</a:t>
            </a:r>
            <a:endParaRPr lang="ru-RU" dirty="0"/>
          </a:p>
        </p:txBody>
      </p:sp>
      <p:pic>
        <p:nvPicPr>
          <p:cNvPr id="1026" name="Picture 2" descr="Картинки по запросу Синдром Ретта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564101"/>
            <a:ext cx="5532631" cy="3756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718961" y="3170712"/>
            <a:ext cx="2202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MECP2</a:t>
            </a:r>
            <a:r>
              <a:rPr lang="ru-RU" dirty="0" smtClean="0"/>
              <a:t> (патогенный)</a:t>
            </a:r>
            <a:endParaRPr lang="en-US" dirty="0" smtClean="0"/>
          </a:p>
          <a:p>
            <a:r>
              <a:rPr lang="ru-RU" dirty="0" smtClean="0"/>
              <a:t>Синдром </a:t>
            </a:r>
            <a:r>
              <a:rPr lang="ru-RU" dirty="0" err="1" smtClean="0"/>
              <a:t>Ретта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15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77742"/>
            <a:ext cx="10515600" cy="1036955"/>
          </a:xfrm>
        </p:spPr>
        <p:txBody>
          <a:bodyPr/>
          <a:lstStyle/>
          <a:p>
            <a:r>
              <a:rPr lang="ru-RU" dirty="0" smtClean="0"/>
              <a:t>Пациент 2 (</a:t>
            </a:r>
            <a:r>
              <a:rPr lang="en-US" dirty="0" smtClean="0"/>
              <a:t>D473)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114697"/>
            <a:ext cx="10515600" cy="5062266"/>
          </a:xfrm>
        </p:spPr>
        <p:txBody>
          <a:bodyPr>
            <a:normAutofit fontScale="62500" lnSpcReduction="20000"/>
          </a:bodyPr>
          <a:lstStyle/>
          <a:p>
            <a:r>
              <a:rPr lang="ru-RU" dirty="0"/>
              <a:t>Пациенту 29 лет. </a:t>
            </a:r>
          </a:p>
          <a:p>
            <a:r>
              <a:rPr lang="ru-RU" dirty="0"/>
              <a:t>Осмотрен коллегиально.</a:t>
            </a:r>
          </a:p>
          <a:p>
            <a:r>
              <a:rPr lang="ru-RU" dirty="0"/>
              <a:t>Ранее обращался на кон-</a:t>
            </a:r>
            <a:r>
              <a:rPr lang="ru-RU" dirty="0" err="1"/>
              <a:t>цию</a:t>
            </a:r>
            <a:r>
              <a:rPr lang="ru-RU" dirty="0"/>
              <a:t> в МГНЦ в возрасте 7 - ми лет с диагнозом: Микроцефалия. Умственная отсталость.</a:t>
            </a:r>
          </a:p>
          <a:p>
            <a:r>
              <a:rPr lang="ru-RU" dirty="0"/>
              <a:t> Было проведено цитогенетическое обследование. Кариотип 46,ХУ.</a:t>
            </a:r>
          </a:p>
          <a:p>
            <a:r>
              <a:rPr lang="ru-RU" dirty="0"/>
              <a:t>На консультацию обратился с мамой. Мама хочет чтобы ее сын находился на диспансерном наблюдении в МГНЦ, получал лечение.</a:t>
            </a:r>
          </a:p>
          <a:p>
            <a:r>
              <a:rPr lang="ru-RU" dirty="0"/>
              <a:t>Пациент наблюдается по месту жительства у психиатра, получает лечение, </a:t>
            </a:r>
            <a:r>
              <a:rPr lang="ru-RU" dirty="0" smtClean="0"/>
              <a:t>которые </a:t>
            </a:r>
            <a:r>
              <a:rPr lang="ru-RU" dirty="0"/>
              <a:t>мама считает не достаточным.</a:t>
            </a:r>
          </a:p>
          <a:p>
            <a:r>
              <a:rPr lang="ru-RU" dirty="0"/>
              <a:t>Жалобы на снижение интеллекта, особенности поведения, трудности в общении.</a:t>
            </a:r>
          </a:p>
          <a:p>
            <a:r>
              <a:rPr lang="ru-RU" dirty="0"/>
              <a:t>В семье есть здоровый сын (сибс)  и внук.</a:t>
            </a:r>
          </a:p>
          <a:p>
            <a:r>
              <a:rPr lang="ru-RU" dirty="0"/>
              <a:t>ОБ-но: Пациент среднего роста, пропорционального телосложения. Рост - 164 см,, вес - 68 кг., ОГ - 51 см. Голова </a:t>
            </a:r>
            <a:r>
              <a:rPr lang="ru-RU" dirty="0" err="1"/>
              <a:t>микроцефальной</a:t>
            </a:r>
            <a:r>
              <a:rPr lang="ru-RU" dirty="0"/>
              <a:t> формы. Лоб низкий. Лицевая часть черепа преобладает над мозговой. Узкие глазные щели. Отмечается нарушение осанки. Кисти и стопы небольших размеров.</a:t>
            </a:r>
          </a:p>
          <a:p>
            <a:r>
              <a:rPr lang="ru-RU" dirty="0"/>
              <a:t>Пациент отвечает на вопросы, адекватен. Интеллект снижен</a:t>
            </a:r>
            <a:r>
              <a:rPr lang="ru-RU" dirty="0" smtClean="0"/>
              <a:t>.</a:t>
            </a:r>
            <a:r>
              <a:rPr lang="en-US" dirty="0" smtClean="0"/>
              <a:t> </a:t>
            </a:r>
            <a:r>
              <a:rPr lang="ru-RU" dirty="0" smtClean="0"/>
              <a:t>Испытывает </a:t>
            </a:r>
            <a:r>
              <a:rPr lang="ru-RU" dirty="0"/>
              <a:t>трудности в общении.</a:t>
            </a:r>
          </a:p>
          <a:p>
            <a:r>
              <a:rPr lang="ru-RU" dirty="0"/>
              <a:t>На основании жалоб, анамнеза, объективного осмотра нельзя исключить у пациента синдромальную генетическую патологию.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254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Ответ: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327469"/>
            <a:ext cx="4422570" cy="43068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BRD4</a:t>
            </a:r>
            <a:r>
              <a:rPr lang="ru-RU" dirty="0" smtClean="0"/>
              <a:t> (вероятно патогенный)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2039462"/>
            <a:ext cx="11620500" cy="1362075"/>
          </a:xfrm>
          <a:prstGeom prst="rect">
            <a:avLst/>
          </a:prstGeom>
        </p:spPr>
      </p:pic>
      <p:pic>
        <p:nvPicPr>
          <p:cNvPr id="5" name="Рисунок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7968" y="3750311"/>
            <a:ext cx="8000427" cy="20391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358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4738"/>
          </a:xfrm>
        </p:spPr>
        <p:txBody>
          <a:bodyPr/>
          <a:lstStyle/>
          <a:p>
            <a:r>
              <a:rPr lang="ru-RU" dirty="0" smtClean="0"/>
              <a:t>Пациент </a:t>
            </a:r>
            <a:r>
              <a:rPr lang="en-US" dirty="0" smtClean="0"/>
              <a:t>3</a:t>
            </a:r>
            <a:r>
              <a:rPr lang="ru-RU" dirty="0" smtClean="0"/>
              <a:t> </a:t>
            </a:r>
            <a:r>
              <a:rPr lang="en-US" dirty="0" smtClean="0"/>
              <a:t>(D424)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36914"/>
            <a:ext cx="10515600" cy="4740049"/>
          </a:xfrm>
        </p:spPr>
        <p:txBody>
          <a:bodyPr>
            <a:normAutofit fontScale="92500"/>
          </a:bodyPr>
          <a:lstStyle/>
          <a:p>
            <a:r>
              <a:rPr lang="ru-RU" dirty="0" smtClean="0"/>
              <a:t>Пробанд- девочка 4 лет с жалобами на задержку </a:t>
            </a:r>
            <a:r>
              <a:rPr lang="ru-RU" dirty="0" err="1" smtClean="0"/>
              <a:t>психо</a:t>
            </a:r>
            <a:r>
              <a:rPr lang="ru-RU" dirty="0" smtClean="0"/>
              <a:t>-речевого развития. </a:t>
            </a:r>
            <a:r>
              <a:rPr lang="ru-RU" dirty="0" err="1" smtClean="0"/>
              <a:t>Эхолалия</a:t>
            </a:r>
            <a:r>
              <a:rPr lang="ru-RU" dirty="0" smtClean="0"/>
              <a:t>. Говорит отдельные слова.</a:t>
            </a:r>
            <a:r>
              <a:rPr lang="en-US" dirty="0" smtClean="0"/>
              <a:t> </a:t>
            </a:r>
            <a:r>
              <a:rPr lang="ru-RU" dirty="0" smtClean="0"/>
              <a:t>Навыки опрятности  и самообслуживания сформированы не полностью. Рост  96 см, вес 15кг. ТМС- норма. Кариотип- нормальный женский. Пороков сердца не выявлено. На ЭЭГ </a:t>
            </a:r>
            <a:r>
              <a:rPr lang="ru-RU" dirty="0" err="1" smtClean="0"/>
              <a:t>дизритмия</a:t>
            </a:r>
            <a:r>
              <a:rPr lang="ru-RU" dirty="0" smtClean="0"/>
              <a:t>. </a:t>
            </a:r>
            <a:r>
              <a:rPr lang="ru-RU" dirty="0" err="1" smtClean="0"/>
              <a:t>Эпиактивности</a:t>
            </a:r>
            <a:r>
              <a:rPr lang="ru-RU" dirty="0" smtClean="0"/>
              <a:t> не выявлено, однако проводилось исследование в течение 1 часа. Офтальмолог- страбизм.</a:t>
            </a:r>
          </a:p>
          <a:p>
            <a:r>
              <a:rPr lang="ru-RU" dirty="0" err="1" smtClean="0"/>
              <a:t>Объектвно</a:t>
            </a:r>
            <a:r>
              <a:rPr lang="ru-RU" dirty="0" smtClean="0"/>
              <a:t>: НЕ резко выражены лицевые </a:t>
            </a:r>
            <a:r>
              <a:rPr lang="ru-RU" dirty="0" smtClean="0"/>
              <a:t>дисморфии</a:t>
            </a:r>
            <a:r>
              <a:rPr lang="en-US" dirty="0" smtClean="0"/>
              <a:t> </a:t>
            </a:r>
            <a:r>
              <a:rPr lang="ru-RU" dirty="0" smtClean="0"/>
              <a:t>- </a:t>
            </a:r>
            <a:r>
              <a:rPr lang="ru-RU" dirty="0" err="1" smtClean="0"/>
              <a:t>синофриз</a:t>
            </a:r>
            <a:r>
              <a:rPr lang="ru-RU" dirty="0" smtClean="0"/>
              <a:t> короткий фильтр, на правом ухе кожный вырост у входа.</a:t>
            </a:r>
            <a:r>
              <a:rPr lang="en-US" dirty="0" smtClean="0"/>
              <a:t> </a:t>
            </a:r>
            <a:r>
              <a:rPr lang="ru-RU" dirty="0" smtClean="0"/>
              <a:t>Гипертрихоз на шее и верхней трети спины, широкий корень носа. Очаговой неврологической симптоматики не выявлено. </a:t>
            </a:r>
            <a:r>
              <a:rPr lang="ru-RU" dirty="0" err="1" smtClean="0"/>
              <a:t>Окр</a:t>
            </a:r>
            <a:r>
              <a:rPr lang="ru-RU" dirty="0" smtClean="0"/>
              <a:t>. </a:t>
            </a:r>
            <a:r>
              <a:rPr lang="ru-RU" dirty="0" smtClean="0"/>
              <a:t>головы 49 см. Речи нет , </a:t>
            </a:r>
            <a:r>
              <a:rPr lang="ru-RU" dirty="0" smtClean="0"/>
              <a:t>инструкции не </a:t>
            </a:r>
            <a:r>
              <a:rPr lang="ru-RU" dirty="0" smtClean="0"/>
              <a:t>выполняет. Нельзя исключить наличие у ребенка недифференцированной УО. Сдали кровь.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8439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Ответ: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DDX3X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743" y="1965985"/>
            <a:ext cx="7248525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8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0"/>
            <a:ext cx="4283034" cy="971687"/>
          </a:xfrm>
        </p:spPr>
        <p:txBody>
          <a:bodyPr/>
          <a:lstStyle/>
          <a:p>
            <a:r>
              <a:rPr lang="ru-RU" dirty="0" smtClean="0"/>
              <a:t>Пациент 4</a:t>
            </a:r>
            <a:r>
              <a:rPr lang="en-US" dirty="0" smtClean="0"/>
              <a:t> </a:t>
            </a:r>
            <a:r>
              <a:rPr lang="ru-RU" dirty="0" smtClean="0"/>
              <a:t>(</a:t>
            </a:r>
            <a:r>
              <a:rPr lang="en-US" dirty="0" smtClean="0"/>
              <a:t>D382)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6923" y="623345"/>
            <a:ext cx="10900954" cy="5947954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Семья обратилась с целью уточнения диагноза у детей.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Жалобы на отсутствие речи, задержку умственного развития у сына, задержку </a:t>
            </a:r>
            <a:r>
              <a:rPr lang="ru-RU" sz="13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психоречевого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развития у дочери.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Брат.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 анамнеза известно, что ребенок от II беременности (старшая сестра здорова), плановое 2–е к/сечение, вес 3800г, рост 55см, закричал сразу, к груди приложен в 1 сутки, домой выписаны на 9сутки.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Раннее психомоторное развитие с задержкой: сидит с 1г.2мес, ходит с 4 лет, навыки опрятности не сформированы, игрушками не интересуется, «своих» узнает, не говорит, кричит, иногда появляются слоги, просьбы не выполняет.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Перенесенные заболевания: простудные, судорог не было.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Родословная наследственной патологией не отягощена. Брак кровнородственный (дед отца и мать матери родные сибсы).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ранее проведенных исследований: ЭЭГ в 1г.7мес. – </a:t>
            </a:r>
            <a:r>
              <a:rPr lang="ru-RU" sz="13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эпиактивность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не зарегистрирована. видео ЭЭГ – мониторинги. МРТ г/мозга в 2013г. и 2015г. – атрофические изменения лобно-теменных областей, гипоплазия мозолистого тела, </a:t>
            </a:r>
            <a:r>
              <a:rPr lang="ru-RU" sz="13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полимикрогирия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Фенотип: рост 111,5см (10-25ц), вес 23кг (75-90ц), </a:t>
            </a:r>
            <a:r>
              <a:rPr lang="ru-RU" sz="13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окр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головы – 48см (&lt;3ц), микроцефалия с уплощенным затылком, </a:t>
            </a:r>
            <a:r>
              <a:rPr lang="ru-RU" sz="13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плосковальгусные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стопы, грубая задержка умственного развития.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Сестра.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Ребенок от III беременности, плановое 3–е к/сечение, вес 2900г., рост 45см, к груди приложен в 1 сутки, домой выписаны на 8сутки.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Раннее психомоторное развитие с задержкой: голову держит с 6мес, сидит с 1г.7мес, стоит с поддержкой с 1г.6мес, не ходит даже с поддержкой, игрушками интересуется, «своих» узнает, не говорит, только кричит.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Перенесенные заболевания: простудные.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ранее проведенных исследований: ЭЭГ в 9мес. – </a:t>
            </a:r>
            <a:r>
              <a:rPr lang="ru-RU" sz="13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эпиактивность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не зарегистрирована. МРТ г/мозга 31.05.16г. – атрофические изменения лобно-теменных областей, гипоплазия мозолистого тела, </a:t>
            </a:r>
            <a:r>
              <a:rPr lang="ru-RU" sz="13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арахноидальная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киста височной доли справа, смешанная заместительная гидроцефалия.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Фенотип: рост 80см (3-10ц), вес 9,9кг (3ц), </a:t>
            </a:r>
            <a:r>
              <a:rPr lang="ru-RU" sz="13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окр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головы – 44см (&lt;3ц), микроцефалия с уплощенным затылком, </a:t>
            </a:r>
            <a:r>
              <a:rPr lang="ru-RU" sz="13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плосковальгусные</a:t>
            </a: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стопы, задержка психомоторного развития, на приеме при осмотре неоднократные приступы тонического напряжения в ручках с сжатием пальцев в кулачки (родители отмечают при волнении).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1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Учитывая кровнородственный брак и схожую симптоматику у детей можно думать о аутосомно-рецессивном моногенном состоянии (микроцефалии с умственной отсталостью, дефектах обмена веществ).</a:t>
            </a:r>
          </a:p>
          <a:p>
            <a:pPr marL="0" indent="0">
              <a:buNone/>
            </a:pPr>
            <a:endParaRPr lang="ru-RU" sz="1400" dirty="0" smtClean="0"/>
          </a:p>
          <a:p>
            <a:pPr marL="0" indent="0">
              <a:buNone/>
            </a:pPr>
            <a:endParaRPr lang="ru-RU" sz="1400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4892634" y="0"/>
            <a:ext cx="4283034" cy="971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(</a:t>
            </a:r>
            <a:r>
              <a:rPr lang="en-US" dirty="0" smtClean="0"/>
              <a:t>D381)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6867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Ответ: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2059379" cy="620692"/>
          </a:xfrm>
        </p:spPr>
        <p:txBody>
          <a:bodyPr/>
          <a:lstStyle/>
          <a:p>
            <a:r>
              <a:rPr lang="en-US" dirty="0"/>
              <a:t>TRAPPC6B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5931" y="1475074"/>
            <a:ext cx="6091908" cy="453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82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1259</Words>
  <Application>Microsoft Office PowerPoint</Application>
  <PresentationFormat>Широкоэкранный</PresentationFormat>
  <Paragraphs>69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Тема Office</vt:lpstr>
      <vt:lpstr>MGNGS School’21</vt:lpstr>
      <vt:lpstr>Пациент 1 (D470)</vt:lpstr>
      <vt:lpstr>Ответ:</vt:lpstr>
      <vt:lpstr>Пациент 2 (D473)</vt:lpstr>
      <vt:lpstr>Ответ:</vt:lpstr>
      <vt:lpstr>Пациент 3 (D424)</vt:lpstr>
      <vt:lpstr>Ответ:</vt:lpstr>
      <vt:lpstr>Пациент 4 (D382)</vt:lpstr>
      <vt:lpstr>Ответ:</vt:lpstr>
      <vt:lpstr>Пациент 5 (K)</vt:lpstr>
      <vt:lpstr>Презентация PowerPoint</vt:lpstr>
      <vt:lpstr>Ответ: KARS1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MGNGS School’19</dc:title>
  <dc:creator>Оля Пупсик</dc:creator>
  <cp:lastModifiedBy>Olga Levchenko</cp:lastModifiedBy>
  <cp:revision>17</cp:revision>
  <dcterms:created xsi:type="dcterms:W3CDTF">2019-10-31T08:31:13Z</dcterms:created>
  <dcterms:modified xsi:type="dcterms:W3CDTF">2021-06-18T14:52:08Z</dcterms:modified>
</cp:coreProperties>
</file>

<file path=docProps/thumbnail.jpeg>
</file>